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4" r:id="rId4"/>
    <p:sldId id="256" r:id="rId5"/>
    <p:sldId id="285" r:id="rId6"/>
    <p:sldId id="266" r:id="rId7"/>
    <p:sldId id="289" r:id="rId8"/>
    <p:sldId id="287" r:id="rId9"/>
    <p:sldId id="263" r:id="rId10"/>
    <p:sldId id="267" r:id="rId11"/>
    <p:sldId id="269" r:id="rId12"/>
    <p:sldId id="268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8" r:id="rId23"/>
    <p:sldId id="286" r:id="rId24"/>
    <p:sldId id="280" r:id="rId25"/>
    <p:sldId id="281" r:id="rId26"/>
    <p:sldId id="282" r:id="rId27"/>
    <p:sldId id="283" r:id="rId28"/>
    <p:sldId id="284" r:id="rId29"/>
    <p:sldId id="260" r:id="rId30"/>
    <p:sldId id="290" r:id="rId31"/>
    <p:sldId id="291" r:id="rId32"/>
    <p:sldId id="293" r:id="rId33"/>
    <p:sldId id="292" r:id="rId34"/>
    <p:sldId id="294" r:id="rId35"/>
    <p:sldId id="296" r:id="rId36"/>
    <p:sldId id="297" r:id="rId37"/>
    <p:sldId id="298" r:id="rId38"/>
    <p:sldId id="299" r:id="rId39"/>
    <p:sldId id="300" r:id="rId40"/>
    <p:sldId id="301" r:id="rId41"/>
    <p:sldId id="258" r:id="rId42"/>
    <p:sldId id="261" r:id="rId43"/>
    <p:sldId id="29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6890"/>
    <a:srgbClr val="5C7392"/>
    <a:srgbClr val="ED6A7A"/>
    <a:srgbClr val="FFEFEB"/>
    <a:srgbClr val="F0F5F8"/>
    <a:srgbClr val="8EA0B8"/>
    <a:srgbClr val="CACDD4"/>
    <a:srgbClr val="E75454"/>
    <a:srgbClr val="3F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19" autoAdjust="0"/>
    <p:restoredTop sz="79748" autoAdjust="0"/>
  </p:normalViewPr>
  <p:slideViewPr>
    <p:cSldViewPr snapToGrid="0">
      <p:cViewPr varScale="1">
        <p:scale>
          <a:sx n="100" d="100"/>
          <a:sy n="100" d="100"/>
        </p:scale>
        <p:origin x="832" y="6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0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9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72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3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8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8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00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4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31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C7B0C-A4BE-48B4-B30A-8543741380C6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36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encil.evolus.v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aterial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or.adobe.com/ko/create/color-wheel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erialpalette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abeef/awesome-android-ui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apps/publish" TargetMode="External"/><Relationship Id="rId2" Type="http://schemas.openxmlformats.org/officeDocument/2006/relationships/hyperlink" Target="http://mainia.tistory.com/5060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출시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5400000">
            <a:off x="-2505331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개발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6533" y="516450"/>
            <a:ext cx="292960" cy="324690"/>
            <a:chOff x="4006861" y="1601776"/>
            <a:chExt cx="322281" cy="357180"/>
          </a:xfrm>
          <a:solidFill>
            <a:schemeClr val="bg1"/>
          </a:solidFill>
        </p:grpSpPr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-1876243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38" name="Freeform 36"/>
          <p:cNvSpPr>
            <a:spLocks noEditPoints="1"/>
          </p:cNvSpPr>
          <p:nvPr/>
        </p:nvSpPr>
        <p:spPr bwMode="auto">
          <a:xfrm>
            <a:off x="1448366" y="508976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E7F3E1-828F-4FF0-A922-8BF216AD8513}"/>
              </a:ext>
            </a:extLst>
          </p:cNvPr>
          <p:cNvGrpSpPr/>
          <p:nvPr/>
        </p:nvGrpSpPr>
        <p:grpSpPr>
          <a:xfrm>
            <a:off x="4485394" y="1440047"/>
            <a:ext cx="5188050" cy="2413511"/>
            <a:chOff x="4317534" y="1425278"/>
            <a:chExt cx="5188050" cy="2413511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4317535" y="1425278"/>
              <a:ext cx="1143465" cy="1078520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1270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28600" h="317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marL="90488" lvl="0" algn="ctr"/>
              <a:r>
                <a:rPr lang="ko-KR" altLang="en-US" sz="3600" b="1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맑은 고딕" panose="020B0503020000020004" pitchFamily="50" charset="-127"/>
                </a:rPr>
                <a:t>앱</a:t>
              </a:r>
              <a:endPara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041319" y="1425278"/>
              <a:ext cx="1143465" cy="1078520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1270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28600" h="317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marL="90488" lvl="0" algn="ctr"/>
              <a:r>
                <a:rPr lang="ko-KR" altLang="en-US" sz="3600" b="1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맑은 고딕" panose="020B0503020000020004" pitchFamily="50" charset="-127"/>
                </a:rPr>
                <a:t>제</a:t>
              </a:r>
              <a:endPara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8362119" y="1425278"/>
              <a:ext cx="1143465" cy="1078520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1270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28600" h="317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marL="90488" lvl="0" algn="ctr"/>
              <a:r>
                <a:rPr lang="ko-KR" altLang="en-US" sz="3600" b="1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맑은 고딕" panose="020B0503020000020004" pitchFamily="50" charset="-127"/>
                </a:rPr>
                <a:t>작</a:t>
              </a:r>
              <a:endPara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317534" y="2760269"/>
              <a:ext cx="1143465" cy="1078520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1270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28600" h="317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marL="90488" lvl="0" algn="ctr"/>
              <a:r>
                <a:rPr lang="ko-KR" altLang="en-US" sz="3600" b="1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맑은 고딕" panose="020B0503020000020004" pitchFamily="50" charset="-127"/>
                </a:rPr>
                <a:t>프</a:t>
              </a:r>
              <a:endPara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5679427" y="2760269"/>
              <a:ext cx="1143465" cy="1078520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1270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28600" h="317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marL="90488" lvl="0" algn="ctr"/>
              <a:r>
                <a:rPr lang="ko-KR" altLang="en-US" sz="3600" b="1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맑은 고딕" panose="020B0503020000020004" pitchFamily="50" charset="-127"/>
                </a:rPr>
                <a:t>로</a:t>
              </a:r>
              <a:endPara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7000227" y="2760269"/>
              <a:ext cx="1143465" cy="1078520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1270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28600" h="317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marL="90488" lvl="0" algn="ctr"/>
              <a:r>
                <a:rPr lang="ko-KR" altLang="en-US" sz="3600" b="1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맑은 고딕" panose="020B0503020000020004" pitchFamily="50" charset="-127"/>
                </a:rPr>
                <a:t>세</a:t>
              </a:r>
              <a:endPara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8362119" y="2760269"/>
              <a:ext cx="1143465" cy="1078520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1270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28600" h="317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marL="90488" lvl="0" algn="ctr"/>
              <a:r>
                <a:rPr lang="ko-KR" altLang="en-US" sz="3600" b="1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맑은 고딕" panose="020B0503020000020004" pitchFamily="50" charset="-127"/>
                </a:rPr>
                <a:t>스</a:t>
              </a:r>
              <a:endParaRPr lang="en-US" altLang="ko-KR" sz="36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011344" y="5432722"/>
            <a:ext cx="3902030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 dirty="0">
                <a:solidFill>
                  <a:srgbClr val="3A3A3A"/>
                </a:solidFill>
              </a:rPr>
              <a:t>Enjoy your stylish business and campus life with BIZCAM </a:t>
            </a:r>
          </a:p>
        </p:txBody>
      </p:sp>
      <p:sp>
        <p:nvSpPr>
          <p:cNvPr id="54" name="직사각형 53"/>
          <p:cNvSpPr/>
          <p:nvPr/>
        </p:nvSpPr>
        <p:spPr>
          <a:xfrm rot="5400000">
            <a:off x="-1252363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56" name="Freeform 11"/>
          <p:cNvSpPr>
            <a:spLocks noEditPoints="1"/>
          </p:cNvSpPr>
          <p:nvPr/>
        </p:nvSpPr>
        <p:spPr bwMode="auto">
          <a:xfrm>
            <a:off x="2047287" y="504799"/>
            <a:ext cx="258699" cy="31761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578220" y="4103880"/>
            <a:ext cx="7002398" cy="1078520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noFill/>
          </a:ln>
          <a:effectLst>
            <a:outerShdw blurRad="304800" dist="1270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28600" h="317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ko-KR" altLang="en-US" sz="3600" b="1" i="1" dirty="0">
                <a:solidFill>
                  <a:srgbClr val="3A3A3A"/>
                </a:solidFill>
                <a:cs typeface="Aharoni" panose="02010803020104030203" pitchFamily="2" charset="-79"/>
              </a:rPr>
              <a:t>숭실대 소프트웨어학부 민혜준</a:t>
            </a:r>
            <a:endParaRPr lang="en-US" altLang="ko-KR" sz="1050" dirty="0">
              <a:solidFill>
                <a:srgbClr val="3A3A3A"/>
              </a:solidFill>
            </a:endParaRPr>
          </a:p>
        </p:txBody>
      </p:sp>
      <p:grpSp>
        <p:nvGrpSpPr>
          <p:cNvPr id="18" name="Group 14"/>
          <p:cNvGrpSpPr>
            <a:grpSpLocks noChangeAspect="1"/>
          </p:cNvGrpSpPr>
          <p:nvPr/>
        </p:nvGrpSpPr>
        <p:grpSpPr bwMode="auto">
          <a:xfrm>
            <a:off x="780670" y="558634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34F7FAE-39CE-4C7D-8473-85D5106DA9C1}"/>
              </a:ext>
            </a:extLst>
          </p:cNvPr>
          <p:cNvCxnSpPr>
            <a:cxnSpLocks/>
          </p:cNvCxnSpPr>
          <p:nvPr/>
        </p:nvCxnSpPr>
        <p:spPr>
          <a:xfrm>
            <a:off x="3886200" y="6279615"/>
            <a:ext cx="8305800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97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800660"/>
            <a:ext cx="984742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기획 과정에서 많은 문서들이 작성됨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아이디어의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구체화</a:t>
            </a:r>
            <a:endParaRPr lang="en-US" altLang="ko-KR" sz="3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-</a:t>
            </a:r>
            <a:r>
              <a:rPr lang="en-US" altLang="ko-KR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기능별 세분화</a:t>
            </a:r>
            <a:endParaRPr lang="en-US" altLang="ko-KR" sz="3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팀원의 역할 분담에 도움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개발에 필요한 자원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라이브러리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API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등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확인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시간이 지난 후 확인 가능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제작 기간 관리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기획서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플로우차트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스토리보드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와이어 프레임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…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6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문서 작성 순서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800660"/>
            <a:ext cx="984742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기획서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스펙 명세서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기능 정의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간트차트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플로우차트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프로토타이핑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화면 설계 기획서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스토리보드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C0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*</a:t>
            </a:r>
            <a:r>
              <a:rPr lang="ko-KR" altLang="en-US" sz="3200" dirty="0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이는 팀이나 회사마다</a:t>
            </a:r>
            <a:r>
              <a:rPr lang="en-US" altLang="ko-KR" sz="3200" dirty="0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개인마다 조금씩 차이가 있음</a:t>
            </a:r>
            <a:r>
              <a:rPr lang="en-US" altLang="ko-KR" sz="3200" dirty="0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*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55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CAD98A-D4AB-4BD9-A2EA-31353D16F8CA}"/>
              </a:ext>
            </a:extLst>
          </p:cNvPr>
          <p:cNvSpPr txBox="1"/>
          <p:nvPr/>
        </p:nvSpPr>
        <p:spPr>
          <a:xfrm>
            <a:off x="1480760" y="1800660"/>
            <a:ext cx="984742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배경</a:t>
            </a:r>
            <a:r>
              <a:rPr lang="en-US" altLang="ko-KR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이득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성과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유저의 실행의도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핵심 요약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(Activity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구성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제공기능 등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),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상세기능정의</a:t>
            </a:r>
            <a:endParaRPr lang="en-US" altLang="ko-KR" sz="3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도표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차트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도형 적극 활용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차례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일반차례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도표차례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차트차례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도형차례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참고문헌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각주 사용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후반부에 참고문헌 차례 작성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44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5F94FC-B23E-441F-936B-5885200B9220}"/>
              </a:ext>
            </a:extLst>
          </p:cNvPr>
          <p:cNvGrpSpPr/>
          <p:nvPr/>
        </p:nvGrpSpPr>
        <p:grpSpPr>
          <a:xfrm>
            <a:off x="698069" y="1336247"/>
            <a:ext cx="11341531" cy="5375328"/>
            <a:chOff x="2272869" y="1336247"/>
            <a:chExt cx="11341531" cy="53753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C0291BD-64C3-4F63-8D77-F65349EA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2869" y="1336247"/>
              <a:ext cx="7646262" cy="537532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544602-3F63-4D7C-88C7-A59C0C1CA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4" r="49817"/>
            <a:stretch/>
          </p:blipFill>
          <p:spPr>
            <a:xfrm>
              <a:off x="9846733" y="1364330"/>
              <a:ext cx="3767667" cy="5347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196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스펙 명세서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8A06C14-3ED9-4EBA-A7E8-1A0F8AFC4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36" t="123" r="718" b="-123"/>
          <a:stretch/>
        </p:blipFill>
        <p:spPr>
          <a:xfrm>
            <a:off x="7294555" y="1257617"/>
            <a:ext cx="3875160" cy="5532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38E3C0-C751-4B91-A266-82331D61DE03}"/>
              </a:ext>
            </a:extLst>
          </p:cNvPr>
          <p:cNvSpPr txBox="1"/>
          <p:nvPr/>
        </p:nvSpPr>
        <p:spPr>
          <a:xfrm>
            <a:off x="1480760" y="1800660"/>
            <a:ext cx="9847428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기능 정의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문서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특정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Activity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에서 제공하는</a:t>
            </a:r>
            <a:b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기능 항목의 세세한 기능을</a:t>
            </a:r>
            <a:b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목차형식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으로 정리한 것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이를 바탕으로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간트차트를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작성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738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간트차트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800660"/>
            <a:ext cx="9847428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프로젝트 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일정관리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를 위한 도구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그래픽으로 표시하여 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전체 일정을 한 눈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에 볼 수 있음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간트차트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제목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어떤 프로젝트에 대한 것인지 명시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담당자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혹은 분류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작업내용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날짜 기록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항목에 따라 구분선을 넣는 것이 좋음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해당 날짜에 타 일정이 있는 경우에도 표시해두면 좋음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Excel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을 활용할 것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28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간트차트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6873313-1466-4802-BD69-6275E6A9E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" t="23671" r="1501" b="6757"/>
          <a:stretch/>
        </p:blipFill>
        <p:spPr>
          <a:xfrm>
            <a:off x="842433" y="2118915"/>
            <a:ext cx="11060024" cy="3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간트차트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02C0C5D-00DD-403C-A249-280C11FE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67" y="1543827"/>
            <a:ext cx="9135533" cy="49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6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간트차트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C862686-F129-4081-84BD-369749920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0"/>
          <a:stretch/>
        </p:blipFill>
        <p:spPr>
          <a:xfrm>
            <a:off x="1566715" y="1420412"/>
            <a:ext cx="9633598" cy="52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6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플로우차트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800660"/>
            <a:ext cx="9847428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사용자와 서비스의 관계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</a:t>
            </a:r>
            <a:b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또는 각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페이지별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로 어떻게</a:t>
            </a:r>
            <a:b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구현되는지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프로세스를</a:t>
            </a:r>
            <a:br>
              <a:rPr lang="en-US" altLang="ko-KR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도식화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한 것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개발하고자 하는 앱에서</a:t>
            </a:r>
            <a:b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중요한 부분이 있는 경우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쉽게 전달할 필요가 있는 경우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D710F4-366B-4E40-A357-975BC1FFFAB0}"/>
              </a:ext>
            </a:extLst>
          </p:cNvPr>
          <p:cNvGrpSpPr/>
          <p:nvPr/>
        </p:nvGrpSpPr>
        <p:grpSpPr>
          <a:xfrm>
            <a:off x="6482963" y="1800660"/>
            <a:ext cx="4845225" cy="4257282"/>
            <a:chOff x="5720056" y="1647667"/>
            <a:chExt cx="5608132" cy="4392488"/>
          </a:xfrm>
        </p:grpSpPr>
        <p:sp>
          <p:nvSpPr>
            <p:cNvPr id="8" name="Rectangle 44">
              <a:extLst>
                <a:ext uri="{FF2B5EF4-FFF2-40B4-BE49-F238E27FC236}">
                  <a16:creationId xmlns:a16="http://schemas.microsoft.com/office/drawing/2014/main" id="{633C7E58-F5E1-4563-985D-8C6663A4B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0056" y="1647667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Home</a:t>
              </a: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A1A5B41E-7F0F-4CD9-8882-0EB6B5C9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3238" y="1647667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Menu</a:t>
              </a:r>
            </a:p>
          </p:txBody>
        </p:sp>
        <p:sp>
          <p:nvSpPr>
            <p:cNvPr id="10" name="Rectangle 44">
              <a:extLst>
                <a:ext uri="{FF2B5EF4-FFF2-40B4-BE49-F238E27FC236}">
                  <a16:creationId xmlns:a16="http://schemas.microsoft.com/office/drawing/2014/main" id="{5424F4E8-35E9-4F85-86BA-01DA7342A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1535" y="1647667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소개</a:t>
              </a:r>
              <a:endParaRPr lang="en-US" altLang="ko-KR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99AF60AC-B0AC-4C4F-9400-A39209D28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1535" y="3157474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강좌</a:t>
              </a:r>
              <a:endParaRPr lang="en-US" altLang="ko-KR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13" name="Rectangle 44">
              <a:extLst>
                <a:ext uri="{FF2B5EF4-FFF2-40B4-BE49-F238E27FC236}">
                  <a16:creationId xmlns:a16="http://schemas.microsoft.com/office/drawing/2014/main" id="{F648CB66-545E-4BB0-9641-6C6F7198F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1535" y="4164012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사용자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14" name="Rectangle 44">
              <a:extLst>
                <a:ext uri="{FF2B5EF4-FFF2-40B4-BE49-F238E27FC236}">
                  <a16:creationId xmlns:a16="http://schemas.microsoft.com/office/drawing/2014/main" id="{2F20BE35-5868-49D9-B418-07CE8C52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785" y="1647667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00" dirty="0" err="1">
                  <a:solidFill>
                    <a:srgbClr val="1F497D"/>
                  </a:solidFill>
                  <a:latin typeface="나눔고딕" panose="020D0604000000000000" pitchFamily="50" charset="-127"/>
                </a:rPr>
                <a:t>멘토링</a:t>
              </a:r>
              <a:r>
                <a:rPr lang="ko-KR" altLang="en-US" sz="100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 소개</a:t>
              </a:r>
              <a:endParaRPr lang="en-US" altLang="ko-KR" sz="100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15" name="Rectangle 44">
              <a:extLst>
                <a:ext uri="{FF2B5EF4-FFF2-40B4-BE49-F238E27FC236}">
                  <a16:creationId xmlns:a16="http://schemas.microsoft.com/office/drawing/2014/main" id="{FFB4E2C3-9E78-44F5-B0CF-17035C58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1535" y="4667281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</a:rPr>
                <a:t>관리자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AFF92BB-479F-4ECE-9DD2-72919F8512F9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6582634" y="1827667"/>
              <a:ext cx="7099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A06050D-B571-4D0C-ADCA-64721A81C7D0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775909" y="1827667"/>
              <a:ext cx="51732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76CB35E-D06A-4ECE-AA43-5D8539CB9270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8155822" y="1827667"/>
              <a:ext cx="78571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90">
              <a:extLst>
                <a:ext uri="{FF2B5EF4-FFF2-40B4-BE49-F238E27FC236}">
                  <a16:creationId xmlns:a16="http://schemas.microsoft.com/office/drawing/2014/main" id="{4C16C8D5-4052-4B9B-AA6F-4B3D24AE42DC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8155822" y="1827667"/>
              <a:ext cx="785713" cy="150980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96">
              <a:extLst>
                <a:ext uri="{FF2B5EF4-FFF2-40B4-BE49-F238E27FC236}">
                  <a16:creationId xmlns:a16="http://schemas.microsoft.com/office/drawing/2014/main" id="{362D2205-FD6D-4123-847A-8005FA87950C}"/>
                </a:ext>
              </a:extLst>
            </p:cNvPr>
            <p:cNvCxnSpPr>
              <a:stCxn id="9" idx="3"/>
              <a:endCxn id="13" idx="1"/>
            </p:cNvCxnSpPr>
            <p:nvPr/>
          </p:nvCxnSpPr>
          <p:spPr>
            <a:xfrm>
              <a:off x="8155822" y="1827667"/>
              <a:ext cx="785713" cy="25163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99">
              <a:extLst>
                <a:ext uri="{FF2B5EF4-FFF2-40B4-BE49-F238E27FC236}">
                  <a16:creationId xmlns:a16="http://schemas.microsoft.com/office/drawing/2014/main" id="{BEF9FFA3-8DD3-4D37-826F-33D2A7EFEC37}"/>
                </a:ext>
              </a:extLst>
            </p:cNvPr>
            <p:cNvCxnSpPr>
              <a:stCxn id="9" idx="3"/>
              <a:endCxn id="15" idx="1"/>
            </p:cNvCxnSpPr>
            <p:nvPr/>
          </p:nvCxnSpPr>
          <p:spPr>
            <a:xfrm>
              <a:off x="8155822" y="1827667"/>
              <a:ext cx="785713" cy="30196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44">
              <a:extLst>
                <a:ext uri="{FF2B5EF4-FFF2-40B4-BE49-F238E27FC236}">
                  <a16:creationId xmlns:a16="http://schemas.microsoft.com/office/drawing/2014/main" id="{179D66F4-7E8E-4BA5-BEA1-9BE2E7D7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095" y="2150936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멘토링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홍보영상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23" name="Rectangle 44">
              <a:extLst>
                <a:ext uri="{FF2B5EF4-FFF2-40B4-BE49-F238E27FC236}">
                  <a16:creationId xmlns:a16="http://schemas.microsoft.com/office/drawing/2014/main" id="{52FF1D88-90AB-47DF-845E-2A8AE4525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095" y="2653856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멘토링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모임 위치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07AEA6F1-CB80-4E44-B401-C3D3BFF1D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095" y="3157474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강좌 조회</a:t>
              </a:r>
              <a:endParaRPr lang="en-US" altLang="ko-KR" sz="110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cxnSp>
          <p:nvCxnSpPr>
            <p:cNvPr id="25" name="꺾인 연결선 126">
              <a:extLst>
                <a:ext uri="{FF2B5EF4-FFF2-40B4-BE49-F238E27FC236}">
                  <a16:creationId xmlns:a16="http://schemas.microsoft.com/office/drawing/2014/main" id="{B300A421-A054-4B82-867B-29CEEEEE60C2}"/>
                </a:ext>
              </a:extLst>
            </p:cNvPr>
            <p:cNvCxnSpPr>
              <a:cxnSpLocks/>
              <a:stCxn id="24" idx="3"/>
              <a:endCxn id="28" idx="3"/>
            </p:cNvCxnSpPr>
            <p:nvPr/>
          </p:nvCxnSpPr>
          <p:spPr>
            <a:xfrm flipH="1">
              <a:off x="11326676" y="3337474"/>
              <a:ext cx="3" cy="506457"/>
            </a:xfrm>
            <a:prstGeom prst="bentConnector3">
              <a:avLst>
                <a:gd name="adj1" fmla="val -76200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51BB47B2-5513-4964-9A44-AC1E346F8CB5}"/>
                </a:ext>
              </a:extLst>
            </p:cNvPr>
            <p:cNvCxnSpPr/>
            <p:nvPr/>
          </p:nvCxnSpPr>
          <p:spPr>
            <a:xfrm>
              <a:off x="9803424" y="1809971"/>
              <a:ext cx="66066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779EE6A-DD03-41CD-8C86-7A574731E45F}"/>
                </a:ext>
              </a:extLst>
            </p:cNvPr>
            <p:cNvCxnSpPr/>
            <p:nvPr/>
          </p:nvCxnSpPr>
          <p:spPr>
            <a:xfrm flipV="1">
              <a:off x="10235063" y="2295739"/>
              <a:ext cx="22903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44">
              <a:extLst>
                <a:ext uri="{FF2B5EF4-FFF2-40B4-BE49-F238E27FC236}">
                  <a16:creationId xmlns:a16="http://schemas.microsoft.com/office/drawing/2014/main" id="{0C3E43E8-82E5-45D5-834D-8A4361AC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092" y="3663931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강좌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수강신청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169FB081-21EE-4937-B2DA-29D1D9101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092" y="4167987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사용자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등록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30" name="Rectangle 44">
              <a:extLst>
                <a:ext uri="{FF2B5EF4-FFF2-40B4-BE49-F238E27FC236}">
                  <a16:creationId xmlns:a16="http://schemas.microsoft.com/office/drawing/2014/main" id="{5EA09E28-8103-47CE-8E85-E0A4A4962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092" y="4672043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회원 조회</a:t>
              </a:r>
              <a:endParaRPr lang="en-US" altLang="ko-KR" sz="110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cxnSp>
          <p:nvCxnSpPr>
            <p:cNvPr id="31" name="꺾인 연결선 54">
              <a:extLst>
                <a:ext uri="{FF2B5EF4-FFF2-40B4-BE49-F238E27FC236}">
                  <a16:creationId xmlns:a16="http://schemas.microsoft.com/office/drawing/2014/main" id="{82633534-569E-4DD1-A38D-3E1A0F1A254A}"/>
                </a:ext>
              </a:extLst>
            </p:cNvPr>
            <p:cNvCxnSpPr/>
            <p:nvPr/>
          </p:nvCxnSpPr>
          <p:spPr>
            <a:xfrm flipH="1">
              <a:off x="10235063" y="1810626"/>
              <a:ext cx="1714" cy="10660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51013E3-93AB-4438-BED5-60021DE3E2EE}"/>
                </a:ext>
              </a:extLst>
            </p:cNvPr>
            <p:cNvCxnSpPr/>
            <p:nvPr/>
          </p:nvCxnSpPr>
          <p:spPr>
            <a:xfrm flipV="1">
              <a:off x="10235060" y="2871803"/>
              <a:ext cx="22903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8117692-6A60-4F3E-BF8E-035938584B82}"/>
                </a:ext>
              </a:extLst>
            </p:cNvPr>
            <p:cNvCxnSpPr/>
            <p:nvPr/>
          </p:nvCxnSpPr>
          <p:spPr>
            <a:xfrm>
              <a:off x="9803424" y="3375859"/>
              <a:ext cx="66066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CBA1F1B-7B9F-4EF6-BE70-34E2DC19EFA4}"/>
                </a:ext>
              </a:extLst>
            </p:cNvPr>
            <p:cNvCxnSpPr/>
            <p:nvPr/>
          </p:nvCxnSpPr>
          <p:spPr>
            <a:xfrm>
              <a:off x="9816020" y="4339395"/>
              <a:ext cx="66066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17AE235-57D4-4385-9AD4-1E4A481AF322}"/>
                </a:ext>
              </a:extLst>
            </p:cNvPr>
            <p:cNvCxnSpPr/>
            <p:nvPr/>
          </p:nvCxnSpPr>
          <p:spPr>
            <a:xfrm>
              <a:off x="9816020" y="4816019"/>
              <a:ext cx="66066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54">
              <a:extLst>
                <a:ext uri="{FF2B5EF4-FFF2-40B4-BE49-F238E27FC236}">
                  <a16:creationId xmlns:a16="http://schemas.microsoft.com/office/drawing/2014/main" id="{4112EEC2-829D-4385-AB72-2A3A048AE45C}"/>
                </a:ext>
              </a:extLst>
            </p:cNvPr>
            <p:cNvCxnSpPr/>
            <p:nvPr/>
          </p:nvCxnSpPr>
          <p:spPr>
            <a:xfrm>
              <a:off x="10177774" y="3389888"/>
              <a:ext cx="0" cy="4851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C54EAF8-AFA4-430E-8935-AF66BAB36008}"/>
                </a:ext>
              </a:extLst>
            </p:cNvPr>
            <p:cNvCxnSpPr/>
            <p:nvPr/>
          </p:nvCxnSpPr>
          <p:spPr>
            <a:xfrm flipV="1">
              <a:off x="10177774" y="3861628"/>
              <a:ext cx="286318" cy="1337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44">
              <a:extLst>
                <a:ext uri="{FF2B5EF4-FFF2-40B4-BE49-F238E27FC236}">
                  <a16:creationId xmlns:a16="http://schemas.microsoft.com/office/drawing/2014/main" id="{90E849FB-8FEA-4AC6-B37D-10FBC049D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5604" y="5173698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강좌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등록관리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cxnSp>
          <p:nvCxnSpPr>
            <p:cNvPr id="39" name="꺾인 연결선 35">
              <a:extLst>
                <a:ext uri="{FF2B5EF4-FFF2-40B4-BE49-F238E27FC236}">
                  <a16:creationId xmlns:a16="http://schemas.microsoft.com/office/drawing/2014/main" id="{910C55FA-DD01-488C-86FA-F9E8CDB82331}"/>
                </a:ext>
              </a:extLst>
            </p:cNvPr>
            <p:cNvCxnSpPr>
              <a:cxnSpLocks/>
              <a:stCxn id="38" idx="3"/>
              <a:endCxn id="40" idx="3"/>
            </p:cNvCxnSpPr>
            <p:nvPr/>
          </p:nvCxnSpPr>
          <p:spPr>
            <a:xfrm flipH="1">
              <a:off x="11328185" y="5353698"/>
              <a:ext cx="3" cy="506457"/>
            </a:xfrm>
            <a:prstGeom prst="bentConnector3">
              <a:avLst>
                <a:gd name="adj1" fmla="val -76200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44">
              <a:extLst>
                <a:ext uri="{FF2B5EF4-FFF2-40B4-BE49-F238E27FC236}">
                  <a16:creationId xmlns:a16="http://schemas.microsoft.com/office/drawing/2014/main" id="{285F58AB-F481-4132-8BB2-DA38C2148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5601" y="5680155"/>
              <a:ext cx="862584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50" dirty="0">
                  <a:solidFill>
                    <a:srgbClr val="1F497D"/>
                  </a:solidFill>
                  <a:latin typeface="나눔고딕" panose="020D0604000000000000" pitchFamily="50" charset="-127"/>
                </a:rPr>
                <a:t>강좌 등록</a:t>
              </a:r>
              <a:endParaRPr lang="en-US" altLang="ko-KR" sz="1050" dirty="0">
                <a:solidFill>
                  <a:srgbClr val="1F497D"/>
                </a:solidFill>
                <a:latin typeface="나눔고딕" panose="020D0604000000000000" pitchFamily="50" charset="-127"/>
              </a:endParaRPr>
            </a:p>
          </p:txBody>
        </p:sp>
        <p:cxnSp>
          <p:nvCxnSpPr>
            <p:cNvPr id="41" name="꺾인 연결선 54">
              <a:extLst>
                <a:ext uri="{FF2B5EF4-FFF2-40B4-BE49-F238E27FC236}">
                  <a16:creationId xmlns:a16="http://schemas.microsoft.com/office/drawing/2014/main" id="{52CB5E6E-6939-4AA1-9FDC-0E9E5BB66AB0}"/>
                </a:ext>
              </a:extLst>
            </p:cNvPr>
            <p:cNvCxnSpPr/>
            <p:nvPr/>
          </p:nvCxnSpPr>
          <p:spPr>
            <a:xfrm>
              <a:off x="10177532" y="4838537"/>
              <a:ext cx="1752" cy="105268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284B16B-B3DA-4960-A2B0-49CF4190A5C8}"/>
                </a:ext>
              </a:extLst>
            </p:cNvPr>
            <p:cNvCxnSpPr/>
            <p:nvPr/>
          </p:nvCxnSpPr>
          <p:spPr>
            <a:xfrm flipV="1">
              <a:off x="10179283" y="5877852"/>
              <a:ext cx="286318" cy="1337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9790BA0-6F5F-44C0-A9D3-A185977B6B88}"/>
                </a:ext>
              </a:extLst>
            </p:cNvPr>
            <p:cNvCxnSpPr/>
            <p:nvPr/>
          </p:nvCxnSpPr>
          <p:spPr>
            <a:xfrm flipV="1">
              <a:off x="10177532" y="5330834"/>
              <a:ext cx="286563" cy="1610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375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서론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‘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앱 제작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’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 이란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?  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800660"/>
            <a:ext cx="984742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제작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!=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개발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제작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기획부터 개발까지 하나의 서비스를 온전히 만듦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결정된 기획과 디자인을 바탕으로 소프트웨어 구현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제작은 최종 단계인 출시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배포 후에 이루어지는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운영이나서비스관리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유지보수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인프라 등과는 다른 개념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다양한 종류의 앱 중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‘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안드로이드 앱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을 설명할 것임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697E094-B0B9-4A79-B9A8-EF539D21C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3874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99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8350164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플로우차트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화면 구성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)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 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E03FB0C-2D62-4E38-9C3F-F166E0BA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13" y="1436757"/>
            <a:ext cx="8510241" cy="51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프로토타이핑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800660"/>
            <a:ext cx="984742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앱의 프로토타입 제작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(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실행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기본적인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UI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배치 및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UX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기획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프로토타이핑을 돕는 툴이 시중에 많음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  <a:hlinkClick r:id="rId3"/>
              </a:rPr>
              <a:t>https://ovenapp.io/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웹형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무료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프로토나우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설치형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무료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  <a:hlinkClick r:id="rId4"/>
              </a:rPr>
              <a:t>http://pencil.evolus.vn/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설치형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무료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포토샵을 활용해도 좋음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159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825230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프로토타이핑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카카오 오븐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)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B6FD4EF-B618-4587-9C15-8E7B2BB1F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" t="12159" r="36320" b="10123"/>
          <a:stretch/>
        </p:blipFill>
        <p:spPr>
          <a:xfrm>
            <a:off x="2668090" y="1358961"/>
            <a:ext cx="7593510" cy="53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81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화면 설계 기획서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800660"/>
            <a:ext cx="984742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각 프로토타이핑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화면에 대한 구체적인 기능 설명</a:t>
            </a:r>
            <a:endParaRPr lang="en-US" altLang="ko-KR" sz="3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코드 네임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(ID)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으로 화면 지정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각 화면에 대한 타이틀과 설명 작성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Page Information: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화면에 대한 간단한 설명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Description: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화면에 대한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상세 설명</a:t>
            </a:r>
            <a:b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         외부인이 봐도 이해할 수 있을 정도로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다이얼로그는 생성되는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화면 옆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에 같이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첨부</a:t>
            </a:r>
            <a:endParaRPr lang="en-US" altLang="ko-KR" sz="3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16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화면 설계 기획서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95C2765-8131-4244-BC13-31340B648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" b="1112"/>
          <a:stretch/>
        </p:blipFill>
        <p:spPr>
          <a:xfrm>
            <a:off x="2481020" y="1337948"/>
            <a:ext cx="7774726" cy="535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4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화면 설계 기획서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869E0DC-7834-4E69-AB23-3C58E480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87" y="1378188"/>
            <a:ext cx="9396076" cy="52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0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스토리보드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FDA0F3-55AC-44ED-9CD4-1BF22CF721DB}"/>
              </a:ext>
            </a:extLst>
          </p:cNvPr>
          <p:cNvSpPr txBox="1"/>
          <p:nvPr/>
        </p:nvSpPr>
        <p:spPr>
          <a:xfrm>
            <a:off x="1480760" y="1800660"/>
            <a:ext cx="9847428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어떤 버튼이나 기능에 대해 어떻게 수행되는지</a:t>
            </a:r>
            <a:b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모든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기능 동작 흐름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을 직접 보여주는 것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앱 서비스의 </a:t>
            </a:r>
            <a:r>
              <a:rPr lang="ko-KR" altLang="en-US" sz="32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전체적인 사용 흐름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을 알 수 있음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4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스토리보드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F961C1-C55B-416E-800E-7D4FFAEF6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1419097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65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스토리보드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D23A19F-A613-41C8-8880-0B45F69973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03" y="1412085"/>
            <a:ext cx="4935864" cy="52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8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디자이너가 없다면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?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CAC51-B799-4442-9A83-531D4EE42020}"/>
              </a:ext>
            </a:extLst>
          </p:cNvPr>
          <p:cNvSpPr txBox="1"/>
          <p:nvPr/>
        </p:nvSpPr>
        <p:spPr>
          <a:xfrm>
            <a:off x="1480760" y="1800660"/>
            <a:ext cx="9847428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뷰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를 어떻게 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배치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하며 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색상</a:t>
            </a:r>
            <a:r>
              <a:rPr lang="en-US" altLang="ko-KR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크기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는 어떻게 지정할 것인가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여백은 얼마나 둘 것인가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앱의 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테마 컬러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하이라이트 컬러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는 어떻게 정할 것인가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버튼 아이콘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은 어떻게 만들 것인가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런처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아이콘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은 어떻게 만들 것인가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…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96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서론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‘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앱 제작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’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이란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? 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800660"/>
            <a:ext cx="9847428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앱 서비스 하나를 혼자서 런칭하기는 쉽지 않음</a:t>
            </a: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-&gt; </a:t>
            </a: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기획부터 디자인</a:t>
            </a:r>
            <a:r>
              <a:rPr lang="en-US" altLang="ko-KR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개발</a:t>
            </a:r>
            <a:r>
              <a:rPr lang="en-US" altLang="ko-KR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보수까지 혼자서 해내야 함</a:t>
            </a: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대개 </a:t>
            </a:r>
            <a:r>
              <a:rPr lang="ko-KR" altLang="en-US" sz="30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기획</a:t>
            </a:r>
            <a:r>
              <a:rPr lang="en-US" altLang="ko-KR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</a:t>
            </a:r>
            <a:r>
              <a:rPr lang="en-US" altLang="ko-KR" sz="30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30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디자인</a:t>
            </a:r>
            <a:r>
              <a:rPr lang="en-US" altLang="ko-KR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</a:t>
            </a:r>
            <a:r>
              <a:rPr lang="en-US" altLang="ko-KR" sz="30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30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개발</a:t>
            </a: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분야로 팀을 이루어 제작</a:t>
            </a: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직접 개발하는 내부개발이 아닌 외주개발로도 제작 가능</a:t>
            </a: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팀마다</a:t>
            </a:r>
            <a:r>
              <a:rPr lang="en-US" altLang="ko-KR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회사마다 제작 절차와 방식이 다양함</a:t>
            </a: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소수팀</a:t>
            </a:r>
            <a:r>
              <a:rPr lang="ko-KR" altLang="en-US" sz="30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및 개인 제작</a:t>
            </a:r>
            <a:r>
              <a:rPr lang="ko-KR" altLang="en-US" sz="3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을 전제로 설명할 것임</a:t>
            </a:r>
            <a:endParaRPr lang="en-US" altLang="ko-KR" sz="30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697E094-B0B9-4A79-B9A8-EF539D21C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3874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30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9496889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디자이너가 없다면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? –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머트리얼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 디자인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CAC51-B799-4442-9A83-531D4EE42020}"/>
              </a:ext>
            </a:extLst>
          </p:cNvPr>
          <p:cNvSpPr txBox="1"/>
          <p:nvPr/>
        </p:nvSpPr>
        <p:spPr>
          <a:xfrm>
            <a:off x="1455621" y="4893375"/>
            <a:ext cx="9847428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구글이 발표한 디자인 가이드라인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뷰 크기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배치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컬러에 대한 가이드라인이 자세하게 명시 되어있음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무료 아이콘 제공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  <a:hlinkClick r:id="rId2"/>
              </a:rPr>
              <a:t>https://material.io/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BEDC2E7-206C-4C2B-8111-FE6066BB4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85" b="5555"/>
          <a:stretch/>
        </p:blipFill>
        <p:spPr>
          <a:xfrm>
            <a:off x="1091863" y="1533815"/>
            <a:ext cx="6729984" cy="32114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6C9EFB-5837-4A44-B2D1-88533FEB3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98" r="51572" b="7496"/>
          <a:stretch/>
        </p:blipFill>
        <p:spPr>
          <a:xfrm>
            <a:off x="8161536" y="1515335"/>
            <a:ext cx="3462706" cy="32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25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891167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머트리얼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 디자인을 잘 활용한 예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4BA99E5-15B5-4FA7-A87E-B902FA56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069" y="1404314"/>
            <a:ext cx="6432528" cy="3811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88EFB2-1A64-41A6-9EE0-3895DDD71D81}"/>
              </a:ext>
            </a:extLst>
          </p:cNvPr>
          <p:cNvSpPr txBox="1"/>
          <p:nvPr/>
        </p:nvSpPr>
        <p:spPr>
          <a:xfrm>
            <a:off x="1420619" y="5376333"/>
            <a:ext cx="9847428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독창적인 앱을 개발하는데 방해요소가 될 수 있음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But,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유저에게 익숙한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UI/UX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를 제공하기 때문에 처음 사용에도 적응이 쉽고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편리하다고 느낄 수 있음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1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891167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디자이너가 없다면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? –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색상 휠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21AAB3-C95A-47AE-A7B5-C7E12D35AC10}"/>
              </a:ext>
            </a:extLst>
          </p:cNvPr>
          <p:cNvSpPr txBox="1"/>
          <p:nvPr/>
        </p:nvSpPr>
        <p:spPr>
          <a:xfrm>
            <a:off x="1455621" y="4893375"/>
            <a:ext cx="9847428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어도비에서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지원하는 색상 구성 툴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다양한 색상의 조합을 확인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컬러 값 알 수 있음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  <a:hlinkClick r:id="rId2"/>
              </a:rPr>
              <a:t>https://color.adobe.com/ko/create/color-wheel/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401577-F9CE-42B0-8F9B-665383757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00" b="4532"/>
          <a:stretch/>
        </p:blipFill>
        <p:spPr>
          <a:xfrm>
            <a:off x="3424302" y="1576156"/>
            <a:ext cx="6374761" cy="30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7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891167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디자이너가 없다면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? –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머트리얼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 팔레트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755D9A0-4D4A-4FE6-A248-AD9A3555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0" b="4268"/>
          <a:stretch/>
        </p:blipFill>
        <p:spPr>
          <a:xfrm>
            <a:off x="3200400" y="1632368"/>
            <a:ext cx="6510528" cy="3154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BB6737-D80C-45E5-8D9E-0E6F6B64F92A}"/>
              </a:ext>
            </a:extLst>
          </p:cNvPr>
          <p:cNvSpPr txBox="1"/>
          <p:nvPr/>
        </p:nvSpPr>
        <p:spPr>
          <a:xfrm>
            <a:off x="1455621" y="4893375"/>
            <a:ext cx="9847428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색상 조합을 적용해 볼 수 있는 툴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자주 사용되는 색상조합을 미리 확인해 볼 수 있어 편리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그 외 무료 아이콘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계열 색상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RGB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값도 제공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  <a:hlinkClick r:id="rId3"/>
              </a:rPr>
              <a:t>https://www.materialpalette.com/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563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10411797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디자이너가 없다면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? –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런처아이콘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 </a:t>
            </a:r>
            <a:r>
              <a:rPr lang="ko-KR" altLang="en-US" sz="4000" b="1" i="1" dirty="0" err="1">
                <a:solidFill>
                  <a:srgbClr val="3A3A3A"/>
                </a:solidFill>
                <a:cs typeface="Aharoni" panose="02010803020104030203" pitchFamily="2" charset="-79"/>
              </a:rPr>
              <a:t>제네레이터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BB6737-D80C-45E5-8D9E-0E6F6B64F92A}"/>
              </a:ext>
            </a:extLst>
          </p:cNvPr>
          <p:cNvSpPr txBox="1"/>
          <p:nvPr/>
        </p:nvSpPr>
        <p:spPr>
          <a:xfrm>
            <a:off x="1455621" y="4893375"/>
            <a:ext cx="984742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간단한 설정으로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런처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아이콘을 만들 수 있는 툴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Dpi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별로 아이콘을 자동 생성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48F40-8629-4F88-B383-E1BFD6B36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4" b="4533"/>
          <a:stretch/>
        </p:blipFill>
        <p:spPr>
          <a:xfrm>
            <a:off x="2803782" y="1337948"/>
            <a:ext cx="7151105" cy="34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44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10411797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나인 패치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8B08CB-9766-41C6-9108-DAC538481D87}"/>
              </a:ext>
            </a:extLst>
          </p:cNvPr>
          <p:cNvSpPr txBox="1"/>
          <p:nvPr/>
        </p:nvSpPr>
        <p:spPr>
          <a:xfrm>
            <a:off x="1465487" y="1607865"/>
            <a:ext cx="9847428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스마트폰의 화면크기나 비율이 균일하지 않음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(ex.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옵티머스 뷰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같은 화면은 비율이 유지되어야 하기 때문에 가로 모드와 세로 모드에서 버튼의 크기가 달라질 수 밖에 없음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자체적으로 이미지를 화면 비율에 맞게 늘려주나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이미지 자체를 늘려 주기 때문에 이미지가 깨지거나 생각했던 버튼의 이미지가 나오지 않을 수도 있음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나인 패치를 통해 이미지의 크기를 늘려야 하는 경우에서 늘릴 부분을 지정할 수 있음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280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10411797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나인 패치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http://cfile29.uf.tistory.com/image/2614103D51EE373B393958">
            <a:extLst>
              <a:ext uri="{FF2B5EF4-FFF2-40B4-BE49-F238E27FC236}">
                <a16:creationId xmlns:a16="http://schemas.microsoft.com/office/drawing/2014/main" id="{E8BB0A0A-B91C-44B4-87AC-B7DB4A2E4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60" y="149207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87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10411797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나인 패치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CBF6E43-B531-4BE3-8857-ED909D35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20" r="51831"/>
          <a:stretch/>
        </p:blipFill>
        <p:spPr>
          <a:xfrm>
            <a:off x="3452818" y="1337948"/>
            <a:ext cx="5872766" cy="54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10411797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나인 패치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CBF6E43-B531-4BE3-8857-ED909D35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20" r="51831"/>
          <a:stretch/>
        </p:blipFill>
        <p:spPr>
          <a:xfrm>
            <a:off x="1183303" y="1337948"/>
            <a:ext cx="5872766" cy="54026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D361A8-0138-4237-94CF-BD02B5FDE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42" t="14646" r="34824" b="28957"/>
          <a:stretch/>
        </p:blipFill>
        <p:spPr>
          <a:xfrm>
            <a:off x="7952705" y="2011687"/>
            <a:ext cx="3161764" cy="38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7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10411797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나인 패치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6CDBFEE-AEFD-44F0-BA74-B506FF6EA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2" b="4131"/>
          <a:stretch/>
        </p:blipFill>
        <p:spPr>
          <a:xfrm>
            <a:off x="1691632" y="1456952"/>
            <a:ext cx="9395138" cy="49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서론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앱 제작 순서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789643"/>
            <a:ext cx="984742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구상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서비스 기획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어플리케이션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UI/UX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디자인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4.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서비스 개발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5.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출시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배포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04FF49D-8909-4299-838D-F653DE12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3874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7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디자인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10411797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나인 패치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3DC65840-6D2E-4398-90A0-BF7677B26749}"/>
              </a:ext>
            </a:extLst>
          </p:cNvPr>
          <p:cNvSpPr>
            <a:spLocks noEditPoints="1"/>
          </p:cNvSpPr>
          <p:nvPr/>
        </p:nvSpPr>
        <p:spPr bwMode="auto">
          <a:xfrm>
            <a:off x="202592" y="514098"/>
            <a:ext cx="191716" cy="3224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D6ED7-64D8-4109-A0FE-502A9D916CDB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09761B9-AD1E-440F-A20F-C32730BB3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1" b="4132"/>
          <a:stretch/>
        </p:blipFill>
        <p:spPr>
          <a:xfrm>
            <a:off x="1645803" y="1453858"/>
            <a:ext cx="9486795" cy="498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1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개발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927743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오픈소스 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GUI </a:t>
            </a:r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컴포넌트 라이브러리</a:t>
            </a:r>
            <a:r>
              <a:rPr lang="ko-KR" altLang="en-US" sz="1100" dirty="0">
                <a:solidFill>
                  <a:srgbClr val="3A3A3A"/>
                </a:solidFill>
              </a:rPr>
              <a:t> 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E0991AC2-7E27-4C70-9442-78AD541C50E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6791" y="555162"/>
            <a:ext cx="283317" cy="240323"/>
            <a:chOff x="3669" y="3943"/>
            <a:chExt cx="626" cy="531"/>
          </a:xfrm>
          <a:solidFill>
            <a:schemeClr val="bg1"/>
          </a:solidFill>
        </p:grpSpPr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8F68BE2E-35D0-4B57-8448-C3746D806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A128BCFA-9816-4EAE-B650-A3675F1B3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A09BC3-10DF-4316-A523-BC338128CA93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441420-BB6E-48A4-87F0-94D089BD3755}"/>
              </a:ext>
            </a:extLst>
          </p:cNvPr>
          <p:cNvSpPr txBox="1"/>
          <p:nvPr/>
        </p:nvSpPr>
        <p:spPr>
          <a:xfrm>
            <a:off x="1480760" y="1800660"/>
            <a:ext cx="984742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기본 디자인이 아닌 커스텀 디자인을 사용하기 위해</a:t>
            </a:r>
            <a:b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커스텀 뷰를 일일이 구현해야 함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오픈소스로 공개된 커스텀 뷰 코드를 사용하면 편리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개발 수고를 덜고 앱의 품질향상에 도움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오픈소스 안드로이드 커스텀 뷰 라이브러리 모음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  <a:hlinkClick r:id="rId2"/>
              </a:rPr>
              <a:t>https://github.com/wasabeef/awesome-android-ui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549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출시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구글 플레이에 출시하기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85D404-493B-484D-B417-9848CA3466A7}"/>
              </a:ext>
            </a:extLst>
          </p:cNvPr>
          <p:cNvGrpSpPr/>
          <p:nvPr/>
        </p:nvGrpSpPr>
        <p:grpSpPr>
          <a:xfrm>
            <a:off x="151970" y="512979"/>
            <a:ext cx="292960" cy="324690"/>
            <a:chOff x="4006861" y="1601776"/>
            <a:chExt cx="322281" cy="357180"/>
          </a:xfrm>
          <a:solidFill>
            <a:schemeClr val="bg1"/>
          </a:solidFill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E2E4D390-FEC9-4C54-BF03-843C6EDE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839ADFA0-63E9-4C9D-A969-EAC3E81D4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B13BFFC7-91F2-4F65-AD59-BF83EE5BC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70F60940-5E14-4B5E-8CFA-FACC3B249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24332D2B-09A8-49AF-93B1-53A535C6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3342F1-F797-402F-B291-A14562600FD2}"/>
              </a:ext>
            </a:extLst>
          </p:cNvPr>
          <p:cNvSpPr txBox="1"/>
          <p:nvPr/>
        </p:nvSpPr>
        <p:spPr>
          <a:xfrm>
            <a:off x="1480760" y="1800660"/>
            <a:ext cx="9847428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배포용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APK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를 생성하여 구글 플레이에 등록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참고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  <a:hlinkClick r:id="rId2"/>
              </a:rPr>
              <a:t>http://mainia.tistory.com/5060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구글 플레이에 앱 등록 시 심사를 보지 않음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개발자 등록을 위해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25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달러가 소요되는 것 외에 추가 비용이 발생하지 않음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한국어 외 다른 언어로 번역하여 출시하고 싶다면 번역 신청을 할 수 있음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단어당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0.07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달러의 비용 발생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스크린샷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고해상도 이미지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그래픽 이미지 등 필요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구글플레이 콘솔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  <a:hlinkClick r:id="rId3"/>
              </a:rPr>
              <a:t>https://play.google.com/apps/publish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A892C4-4CDF-441C-8671-AE462BE4E9C7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5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r>
              <a:rPr lang="ko-KR" altLang="en-US" sz="1400" dirty="0">
                <a:solidFill>
                  <a:prstClr val="white"/>
                </a:solidFill>
              </a:rPr>
              <a:t>출시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구글 플레이에 출시하기</a:t>
            </a:r>
            <a:endParaRPr lang="ko-KR" altLang="en-US" sz="1100" dirty="0">
              <a:solidFill>
                <a:srgbClr val="3A3A3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85D404-493B-484D-B417-9848CA3466A7}"/>
              </a:ext>
            </a:extLst>
          </p:cNvPr>
          <p:cNvGrpSpPr/>
          <p:nvPr/>
        </p:nvGrpSpPr>
        <p:grpSpPr>
          <a:xfrm>
            <a:off x="151970" y="512979"/>
            <a:ext cx="292960" cy="324690"/>
            <a:chOff x="4006861" y="1601776"/>
            <a:chExt cx="322281" cy="357180"/>
          </a:xfrm>
          <a:solidFill>
            <a:schemeClr val="bg1"/>
          </a:solidFill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E2E4D390-FEC9-4C54-BF03-843C6EDE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29" y="1674795"/>
              <a:ext cx="141288" cy="109537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839ADFA0-63E9-4C9D-A969-EAC3E81D4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61" y="1725595"/>
              <a:ext cx="234950" cy="233361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B13BFFC7-91F2-4F65-AD59-BF83EE5BC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24" y="1716073"/>
              <a:ext cx="111125" cy="141287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70F60940-5E14-4B5E-8CFA-FACC3B249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28" y="1601776"/>
              <a:ext cx="61914" cy="114299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24332D2B-09A8-49AF-93B1-53A535C6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3342F1-F797-402F-B291-A14562600FD2}"/>
              </a:ext>
            </a:extLst>
          </p:cNvPr>
          <p:cNvSpPr txBox="1"/>
          <p:nvPr/>
        </p:nvSpPr>
        <p:spPr>
          <a:xfrm>
            <a:off x="1480760" y="5022954"/>
            <a:ext cx="984742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출시 뿐만 아니라 출시 후 관리 기능도 지원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출시한 앱들의 통계를 확인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사용자 의견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평점 확인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분석 가능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A892C4-4CDF-441C-8671-AE462BE4E9C7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90D9E35-A9CF-40E8-A0A7-D22E860D2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2" b="5333"/>
          <a:stretch/>
        </p:blipFill>
        <p:spPr>
          <a:xfrm>
            <a:off x="3031282" y="1645775"/>
            <a:ext cx="6746384" cy="32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서론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UI/UX?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A56584-88EF-43E0-B7D3-555B942A363E}"/>
              </a:ext>
            </a:extLst>
          </p:cNvPr>
          <p:cNvSpPr txBox="1"/>
          <p:nvPr/>
        </p:nvSpPr>
        <p:spPr>
          <a:xfrm>
            <a:off x="1480760" y="1800660"/>
            <a:ext cx="9847428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UI: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ser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nterface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사용자 인터페이스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환경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UX: </a:t>
            </a:r>
            <a:r>
              <a:rPr lang="en-US" altLang="ko-KR" sz="2800" dirty="0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ser </a:t>
            </a:r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e</a:t>
            </a:r>
            <a:r>
              <a:rPr lang="en-US" altLang="ko-KR" sz="2800" dirty="0" err="1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X</a:t>
            </a:r>
            <a:r>
              <a:rPr lang="en-US" altLang="ko-KR" sz="28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perience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사용자 경험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앱에서 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검색 버튼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800" dirty="0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클릭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시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새 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Activity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가 켜지면서 상단에 </a:t>
            </a:r>
            <a:r>
              <a:rPr lang="en-US" altLang="ko-KR" sz="2800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SearchView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를 통해 </a:t>
            </a:r>
            <a:r>
              <a:rPr lang="ko-KR" altLang="en-US" sz="2800" dirty="0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검색어 입력</a:t>
            </a:r>
            <a:endParaRPr lang="en-US" altLang="ko-KR" sz="2800" dirty="0">
              <a:solidFill>
                <a:schemeClr val="accent5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사용자가 사용하면서 느끼는 것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하는 행동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UI, UX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모두 </a:t>
            </a:r>
            <a:r>
              <a: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사용성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을 중시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UX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는 사용자가 경험하는 것이지만 개발자가 원하는 대로 이를 유도할 수 있음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873F69-D41E-47D2-B0FF-AD08F22F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3874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9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서론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프로젝트를 돕는 툴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 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0D4A5-F2F9-45B8-8FB8-5C09CF81F0A2}"/>
              </a:ext>
            </a:extLst>
          </p:cNvPr>
          <p:cNvSpPr txBox="1"/>
          <p:nvPr/>
        </p:nvSpPr>
        <p:spPr>
          <a:xfrm>
            <a:off x="939805" y="4979520"/>
            <a:ext cx="492371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Slack</a:t>
            </a: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업무용 메신저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여러 채널 생성 가능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9841D7-B99F-46C0-8662-68A40E8B6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3874"/>
            <a:ext cx="342900" cy="3429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BAED7D-D47A-4CD0-AF8A-153C9DFF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80" y="1698913"/>
            <a:ext cx="4997364" cy="29521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8D7C25-D6A3-4097-9802-83926226B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47" b="6564"/>
          <a:stretch/>
        </p:blipFill>
        <p:spPr>
          <a:xfrm>
            <a:off x="6291658" y="1831045"/>
            <a:ext cx="5627292" cy="2655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FB38C-F27F-4EDF-81B8-DC2B1483C7B8}"/>
              </a:ext>
            </a:extLst>
          </p:cNvPr>
          <p:cNvSpPr txBox="1"/>
          <p:nvPr/>
        </p:nvSpPr>
        <p:spPr>
          <a:xfrm>
            <a:off x="6692371" y="4979520"/>
            <a:ext cx="492371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Trello</a:t>
            </a: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일정 관리 툴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드로그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앤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드롭방식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53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서론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프로젝트를 돕는 툴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 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C9841D7-B99F-46C0-8662-68A40E8B6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3874"/>
            <a:ext cx="3429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C0A94E-9BE6-41CC-9BD1-1C89BA0D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45" y="1464208"/>
            <a:ext cx="6417339" cy="36097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1EE22-54A8-427C-A112-100F91739EFA}"/>
              </a:ext>
            </a:extLst>
          </p:cNvPr>
          <p:cNvSpPr txBox="1"/>
          <p:nvPr/>
        </p:nvSpPr>
        <p:spPr>
          <a:xfrm>
            <a:off x="4129658" y="5200222"/>
            <a:ext cx="492371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Source Tree</a:t>
            </a: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GUI Git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프로그램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Branch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관리 용이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549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구상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아이디어 구상</a:t>
            </a:r>
            <a:r>
              <a:rPr lang="en-US" altLang="ko-KR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 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5DF179D-8301-4D92-BFE5-2E521D0C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03874"/>
            <a:ext cx="3429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A0D4A5-F2F9-45B8-8FB8-5C09CF81F0A2}"/>
              </a:ext>
            </a:extLst>
          </p:cNvPr>
          <p:cNvSpPr txBox="1"/>
          <p:nvPr/>
        </p:nvSpPr>
        <p:spPr>
          <a:xfrm>
            <a:off x="1480760" y="1800660"/>
            <a:ext cx="9847428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아이디어 생각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시장조사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다수의 고객을 위해 개발되는 경우 필요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온라인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개발하고자 하는 유사 앱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동종의 앱 조사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</a:t>
            </a:r>
          </a:p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오프라인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설문조사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트렌드 조사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</a:t>
            </a:r>
            <a:b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</a:b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         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동종의 각종 상품 서비스 조사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76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-3130550" y="3130550"/>
            <a:ext cx="6858000" cy="5969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lvl="0"/>
            <a:r>
              <a:rPr lang="ko-KR" altLang="en-US" sz="1400" dirty="0">
                <a:solidFill>
                  <a:prstClr val="white"/>
                </a:solidFill>
              </a:rPr>
              <a:t>기획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3303" y="12700"/>
            <a:ext cx="7247483" cy="1325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i="1" dirty="0">
                <a:solidFill>
                  <a:srgbClr val="3A3A3A"/>
                </a:solidFill>
                <a:cs typeface="Aharoni" panose="02010803020104030203" pitchFamily="2" charset="-79"/>
              </a:rPr>
              <a:t>기획</a:t>
            </a:r>
            <a:endParaRPr lang="en-US" altLang="ko-KR" sz="1100" dirty="0">
              <a:solidFill>
                <a:srgbClr val="3A3A3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89B5F-C153-454E-BA35-2238FBC3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3" y="516814"/>
            <a:ext cx="256054" cy="317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1E50D-EA43-4ADC-9512-02EFAFD92BFC}"/>
              </a:ext>
            </a:extLst>
          </p:cNvPr>
          <p:cNvSpPr txBox="1"/>
          <p:nvPr/>
        </p:nvSpPr>
        <p:spPr>
          <a:xfrm>
            <a:off x="1480760" y="1800660"/>
            <a:ext cx="9847428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목표와 타겟층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디바이스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기능 정의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UI/UX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프로토타입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제작 기간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 설계</a:t>
            </a:r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188EB3-6B1E-48CD-BA53-BCBA72A5E5DE}"/>
              </a:ext>
            </a:extLst>
          </p:cNvPr>
          <p:cNvCxnSpPr/>
          <p:nvPr/>
        </p:nvCxnSpPr>
        <p:spPr>
          <a:xfrm>
            <a:off x="596900" y="1189822"/>
            <a:ext cx="8635235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189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1106</Words>
  <Application>Microsoft Office PowerPoint</Application>
  <PresentationFormat>와이드스크린</PresentationFormat>
  <Paragraphs>294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Aharoni</vt:lpstr>
      <vt:lpstr>나눔고딕</vt:lpstr>
      <vt:lpstr>맑은 고딕</vt:lpstr>
      <vt:lpstr>함초롬바탕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민혜준</cp:lastModifiedBy>
  <cp:revision>176</cp:revision>
  <dcterms:created xsi:type="dcterms:W3CDTF">2017-03-17T06:25:58Z</dcterms:created>
  <dcterms:modified xsi:type="dcterms:W3CDTF">2018-03-23T04:38:30Z</dcterms:modified>
</cp:coreProperties>
</file>